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34"/>
  </p:notesMasterIdLst>
  <p:sldIdLst>
    <p:sldId id="280" r:id="rId2"/>
    <p:sldId id="358" r:id="rId3"/>
    <p:sldId id="370" r:id="rId4"/>
    <p:sldId id="369" r:id="rId5"/>
    <p:sldId id="371" r:id="rId6"/>
    <p:sldId id="372" r:id="rId7"/>
    <p:sldId id="373" r:id="rId8"/>
    <p:sldId id="374" r:id="rId9"/>
    <p:sldId id="375" r:id="rId10"/>
    <p:sldId id="376" r:id="rId11"/>
    <p:sldId id="377" r:id="rId12"/>
    <p:sldId id="378" r:id="rId13"/>
    <p:sldId id="379" r:id="rId14"/>
    <p:sldId id="380" r:id="rId15"/>
    <p:sldId id="381" r:id="rId16"/>
    <p:sldId id="382" r:id="rId17"/>
    <p:sldId id="383" r:id="rId18"/>
    <p:sldId id="384" r:id="rId19"/>
    <p:sldId id="385" r:id="rId20"/>
    <p:sldId id="386" r:id="rId21"/>
    <p:sldId id="387" r:id="rId22"/>
    <p:sldId id="388" r:id="rId23"/>
    <p:sldId id="389" r:id="rId24"/>
    <p:sldId id="390" r:id="rId25"/>
    <p:sldId id="391" r:id="rId26"/>
    <p:sldId id="392" r:id="rId27"/>
    <p:sldId id="393" r:id="rId28"/>
    <p:sldId id="395" r:id="rId29"/>
    <p:sldId id="394" r:id="rId30"/>
    <p:sldId id="396" r:id="rId31"/>
    <p:sldId id="368" r:id="rId32"/>
    <p:sldId id="282" r:id="rId3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762" autoAdjust="0"/>
    <p:restoredTop sz="94740"/>
  </p:normalViewPr>
  <p:slideViewPr>
    <p:cSldViewPr snapToGrid="0" snapToObjects="1" showGuides="1">
      <p:cViewPr varScale="1">
        <p:scale>
          <a:sx n="122" d="100"/>
          <a:sy n="122" d="100"/>
        </p:scale>
        <p:origin x="224" y="2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175340-BF75-414B-B789-B7D6CF6DE68B}" type="datetimeFigureOut">
              <a:rPr lang="es-ES" smtClean="0"/>
              <a:t>17/2/25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AC6B8E-C4E7-40AF-869D-DC2CEA45D66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95174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17/02/25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724965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17/02/25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728139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17/02/25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125221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2/17/25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3267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17/02/25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541774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17/02/25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451983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17/02/25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91188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17/02/25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09160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17/02/25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646676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17/02/25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68866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17/02/25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336100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17/02/25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03037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DF7A28-809B-3B41-9A50-64A79603FDD5}" type="datetimeFigureOut">
              <a:rPr lang="es-MX" smtClean="0"/>
              <a:t>17/02/25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318866EB-D39E-4789-9878-1A20753D85EA}"/>
              </a:ext>
            </a:extLst>
          </p:cNvPr>
          <p:cNvSpPr/>
          <p:nvPr userDrawn="1"/>
        </p:nvSpPr>
        <p:spPr>
          <a:xfrm>
            <a:off x="0" y="6496049"/>
            <a:ext cx="12192000" cy="361951"/>
          </a:xfrm>
          <a:prstGeom prst="rect">
            <a:avLst/>
          </a:prstGeom>
          <a:ln>
            <a:noFill/>
          </a:ln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b="1" kern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www.academyensancha.es</a:t>
            </a:r>
          </a:p>
        </p:txBody>
      </p:sp>
    </p:spTree>
    <p:extLst>
      <p:ext uri="{BB962C8B-B14F-4D97-AF65-F5344CB8AC3E}">
        <p14:creationId xmlns:p14="http://schemas.microsoft.com/office/powerpoint/2010/main" val="1666149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84B29A6-EA17-4108-85E8-EEC5259865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DA75A05-44B4-48E6-8694-B843B9CC47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EFA8004-0686-49BC-9BC7-182E4C8F3E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7668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F37A6971-1E75-FDD2-0B10-B315A6CF90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410" y="67700"/>
            <a:ext cx="10100842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FR" altLang="es-FR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LOS APORTES ECONÓMICOS QUE SE DAN EN LAS IGLESIAS</a:t>
            </a:r>
            <a:endParaRPr kumimoji="0" lang="es-FR" altLang="es-F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DBAF67AA-56CC-31E4-5B59-73139FA71F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5785"/>
          <a:stretch/>
        </p:blipFill>
        <p:spPr>
          <a:xfrm>
            <a:off x="0" y="1311596"/>
            <a:ext cx="3857625" cy="4403834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25AF7596-9DC7-0704-ACBA-55A32BA46CEB}"/>
              </a:ext>
            </a:extLst>
          </p:cNvPr>
          <p:cNvSpPr txBox="1"/>
          <p:nvPr/>
        </p:nvSpPr>
        <p:spPr>
          <a:xfrm>
            <a:off x="3710479" y="1291339"/>
            <a:ext cx="7556938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algn="just">
              <a:spcBef>
                <a:spcPts val="600"/>
              </a:spcBef>
              <a:spcAft>
                <a:spcPts val="600"/>
              </a:spcAft>
            </a:pP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“Levantando los ojos, vio a </a:t>
            </a:r>
            <a:r>
              <a:rPr lang="es-FR" sz="2400" b="1" i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los ricos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que echaban sus ofrendas en el arca de las ofrendas. </a:t>
            </a:r>
            <a:endParaRPr lang="es-FR" sz="24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algn="just">
              <a:spcBef>
                <a:spcPts val="600"/>
              </a:spcBef>
              <a:spcAft>
                <a:spcPts val="600"/>
              </a:spcAft>
            </a:pPr>
            <a:r>
              <a:rPr lang="es-FR" sz="2400" b="1" i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2 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Vio también a una viuda </a:t>
            </a:r>
            <a:r>
              <a:rPr lang="es-FR" sz="2400" b="1" i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muy pobre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que echaba allí dos blancas. </a:t>
            </a:r>
            <a:endParaRPr lang="es-FR" sz="24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algn="just">
              <a:spcBef>
                <a:spcPts val="600"/>
              </a:spcBef>
              <a:spcAft>
                <a:spcPts val="600"/>
              </a:spcAft>
            </a:pPr>
            <a:r>
              <a:rPr lang="es-FR" sz="2400" b="1" i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3 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Y dijo: En verdad os digo, que esta viuda pobre </a:t>
            </a:r>
            <a:r>
              <a:rPr lang="es-FR" sz="2400" b="1" i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echó más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que todos. </a:t>
            </a:r>
            <a:endParaRPr lang="es-FR" sz="24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algn="just">
              <a:spcBef>
                <a:spcPts val="600"/>
              </a:spcBef>
              <a:spcAft>
                <a:spcPts val="600"/>
              </a:spcAft>
            </a:pPr>
            <a:r>
              <a:rPr lang="es-FR" sz="2400" b="1" i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4 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Porque todos aquellos echaron </a:t>
            </a:r>
            <a:r>
              <a:rPr lang="es-FR" sz="2400" b="1" i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para las ofrendas de Dios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de lo que les sobra; mas esta, de su pobreza echó todo el sustento que tenía.” </a:t>
            </a:r>
          </a:p>
          <a:p>
            <a:pPr marL="457200" algn="just">
              <a:spcBef>
                <a:spcPts val="600"/>
              </a:spcBef>
              <a:spcAft>
                <a:spcPts val="600"/>
              </a:spcAft>
            </a:pPr>
            <a:r>
              <a:rPr lang="es-FR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Lucas 21:1-4</a:t>
            </a:r>
            <a:r>
              <a:rPr lang="es-FR" sz="2400" dirty="0">
                <a:effectLst/>
              </a:rPr>
              <a:t> </a:t>
            </a:r>
            <a:endParaRPr lang="es-FR" sz="2400" dirty="0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540C105D-DD25-A129-6481-FB749513A81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1117" r="10878"/>
          <a:stretch/>
        </p:blipFill>
        <p:spPr>
          <a:xfrm>
            <a:off x="0" y="1291339"/>
            <a:ext cx="3857624" cy="4527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9005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F37A6971-1E75-FDD2-0B10-B315A6CF90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410" y="67700"/>
            <a:ext cx="10100842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FR" altLang="es-FR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LOS APORTES ECONÓMICOS QUE SE DAN EN LAS IGLESIAS</a:t>
            </a:r>
            <a:endParaRPr kumimoji="0" lang="es-FR" altLang="es-F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DBAF67AA-56CC-31E4-5B59-73139FA71F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5785"/>
          <a:stretch/>
        </p:blipFill>
        <p:spPr>
          <a:xfrm>
            <a:off x="0" y="1311596"/>
            <a:ext cx="3857625" cy="4403834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93674053-1652-A719-144A-DF54D8DF7227}"/>
              </a:ext>
            </a:extLst>
          </p:cNvPr>
          <p:cNvSpPr txBox="1"/>
          <p:nvPr/>
        </p:nvSpPr>
        <p:spPr>
          <a:xfrm>
            <a:off x="3857625" y="1054765"/>
            <a:ext cx="61012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"/>
              <a:tabLst>
                <a:tab pos="914400" algn="l"/>
              </a:tabLst>
            </a:pP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O</a:t>
            </a:r>
            <a:r>
              <a:rPr lang="es-FR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frendas. </a:t>
            </a:r>
            <a:endParaRPr lang="es-FR" sz="2400" dirty="0">
              <a:effectLst/>
              <a:highlight>
                <a:srgbClr val="FFFF00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93EB1A34-9D8E-E5D5-6182-B14BDB66A0ED}"/>
              </a:ext>
            </a:extLst>
          </p:cNvPr>
          <p:cNvSpPr txBox="1"/>
          <p:nvPr/>
        </p:nvSpPr>
        <p:spPr>
          <a:xfrm>
            <a:off x="3857625" y="1622206"/>
            <a:ext cx="792447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"/>
            </a:pP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¿</a:t>
            </a: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 daría usted </a:t>
            </a:r>
            <a:r>
              <a:rPr lang="es-ES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una limosna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 Dios? ¡No, absolutamente! Todo es de él. Nosotros damos de lo que de la mano de él recibimos.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9A203C5C-2F5F-92AA-5846-2D53EF6CE49C}"/>
              </a:ext>
            </a:extLst>
          </p:cNvPr>
          <p:cNvSpPr txBox="1"/>
          <p:nvPr/>
        </p:nvSpPr>
        <p:spPr>
          <a:xfrm>
            <a:off x="4085997" y="3429000"/>
            <a:ext cx="7696099" cy="2092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algn="just">
              <a:spcBef>
                <a:spcPts val="600"/>
              </a:spcBef>
              <a:spcAft>
                <a:spcPts val="600"/>
              </a:spcAft>
            </a:pP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“Porque ¿quién soy yo, y quién es mi pueblo, para que pudiésemos ofrecer voluntariamente cosas semejantes? Pues todo es tuyo, y de lo recibido de tu mano te damos.”</a:t>
            </a:r>
            <a:endParaRPr lang="es-FR" sz="2400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algn="just">
              <a:spcBef>
                <a:spcPts val="600"/>
              </a:spcBef>
              <a:spcAft>
                <a:spcPts val="600"/>
              </a:spcAft>
            </a:pPr>
            <a:r>
              <a:rPr lang="es-FR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 Crónicas 29:14</a:t>
            </a:r>
            <a:r>
              <a:rPr lang="es-FR" sz="2400" dirty="0">
                <a:effectLst/>
              </a:rPr>
              <a:t> </a:t>
            </a:r>
            <a:endParaRPr lang="es-FR" sz="2400" dirty="0"/>
          </a:p>
        </p:txBody>
      </p:sp>
    </p:spTree>
    <p:extLst>
      <p:ext uri="{BB962C8B-B14F-4D97-AF65-F5344CB8AC3E}">
        <p14:creationId xmlns:p14="http://schemas.microsoft.com/office/powerpoint/2010/main" val="12161940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F37A6971-1E75-FDD2-0B10-B315A6CF90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410" y="67700"/>
            <a:ext cx="10100842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FR" altLang="es-FR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LOS APORTES ECONÓMICOS QUE SE DAN EN LAS IGLESIAS</a:t>
            </a:r>
            <a:endParaRPr kumimoji="0" lang="es-FR" altLang="es-F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6524E9D-0798-E4C6-DB06-EDF83A7E55C3}"/>
              </a:ext>
            </a:extLst>
          </p:cNvPr>
          <p:cNvSpPr txBox="1"/>
          <p:nvPr/>
        </p:nvSpPr>
        <p:spPr>
          <a:xfrm>
            <a:off x="3542315" y="739571"/>
            <a:ext cx="61012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"/>
              <a:tabLst>
                <a:tab pos="914400" algn="l"/>
              </a:tabLst>
            </a:pP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Primicias.</a:t>
            </a:r>
            <a:endParaRPr lang="es-FR" sz="2400" dirty="0">
              <a:effectLst/>
              <a:highlight>
                <a:srgbClr val="FFFF00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420A77E0-3D08-C652-900E-9E5E8C2B9FF0}"/>
              </a:ext>
            </a:extLst>
          </p:cNvPr>
          <p:cNvSpPr txBox="1"/>
          <p:nvPr/>
        </p:nvSpPr>
        <p:spPr>
          <a:xfrm>
            <a:off x="2945524" y="1741778"/>
            <a:ext cx="8878613" cy="2092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43000" lvl="2" indent="-2286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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as primicias es un </a:t>
            </a:r>
            <a:r>
              <a:rPr lang="es-FR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principio bíblico 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que aparece a lo largo de las Escrituras. </a:t>
            </a:r>
          </a:p>
          <a:p>
            <a:pPr marL="1143000" lvl="2" indent="-2286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"/>
            </a:pP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 trata de dar a Dios 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lo primero y lo mejor de nuestros frutos, como un acto de reconocimiento y gratitud.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C42917FF-7B2C-F1D7-9C49-981BCB0A33A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6168"/>
          <a:stretch/>
        </p:blipFill>
        <p:spPr>
          <a:xfrm>
            <a:off x="0" y="667406"/>
            <a:ext cx="3857625" cy="5749159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2380068D-7A65-FFB4-B51C-65F798598F4F}"/>
              </a:ext>
            </a:extLst>
          </p:cNvPr>
          <p:cNvSpPr txBox="1"/>
          <p:nvPr/>
        </p:nvSpPr>
        <p:spPr>
          <a:xfrm>
            <a:off x="2945524" y="3972700"/>
            <a:ext cx="9004738" cy="1723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43000" lvl="2" indent="-2286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"/>
            </a:pP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Las primicias eran la primera 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porción de la cosecha o los primeros frutos de cualquier ganancia que el pueblo de Israel ofrecía a Dios. </a:t>
            </a:r>
          </a:p>
          <a:p>
            <a:pPr marL="1143000" lvl="2" indent="-2286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"/>
            </a:pP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Esto era un acto 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de adoración y dependencia de Dios.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3656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F37A6971-1E75-FDD2-0B10-B315A6CF90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410" y="67700"/>
            <a:ext cx="10100842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FR" altLang="es-FR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LOS APORTES ECONÓMICOS QUE SE DAN EN LAS IGLESIAS</a:t>
            </a:r>
            <a:endParaRPr kumimoji="0" lang="es-FR" altLang="es-F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6524E9D-0798-E4C6-DB06-EDF83A7E55C3}"/>
              </a:ext>
            </a:extLst>
          </p:cNvPr>
          <p:cNvSpPr txBox="1"/>
          <p:nvPr/>
        </p:nvSpPr>
        <p:spPr>
          <a:xfrm>
            <a:off x="3542315" y="739571"/>
            <a:ext cx="61012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"/>
              <a:tabLst>
                <a:tab pos="914400" algn="l"/>
              </a:tabLst>
            </a:pP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Primicias.</a:t>
            </a:r>
            <a:endParaRPr lang="es-FR" sz="2400" dirty="0">
              <a:effectLst/>
              <a:highlight>
                <a:srgbClr val="FFFF00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A45915A6-6DA9-A29A-9D2C-4B7AC8F43BE6}"/>
              </a:ext>
            </a:extLst>
          </p:cNvPr>
          <p:cNvSpPr txBox="1"/>
          <p:nvPr/>
        </p:nvSpPr>
        <p:spPr>
          <a:xfrm>
            <a:off x="4085998" y="1411442"/>
            <a:ext cx="7790692" cy="12772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“Las primicias de los primeros frutos de tu tierra traerás a la casa de Jehová tu Dios…” </a:t>
            </a:r>
            <a:endParaRPr lang="es-FR" sz="24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s-FR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Éxodo 23:19</a:t>
            </a:r>
            <a:r>
              <a:rPr lang="es-FR" sz="2400" dirty="0">
                <a:effectLst/>
              </a:rPr>
              <a:t> </a:t>
            </a:r>
            <a:endParaRPr lang="es-FR" sz="2400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B9D8D725-2715-360E-4AE4-B793FC69E9A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6437"/>
          <a:stretch/>
        </p:blipFill>
        <p:spPr>
          <a:xfrm>
            <a:off x="75935" y="524900"/>
            <a:ext cx="3857625" cy="5970493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3B63B854-6B01-5A13-585F-1A84854FE212}"/>
              </a:ext>
            </a:extLst>
          </p:cNvPr>
          <p:cNvSpPr txBox="1"/>
          <p:nvPr/>
        </p:nvSpPr>
        <p:spPr>
          <a:xfrm>
            <a:off x="4085998" y="2898921"/>
            <a:ext cx="7790692" cy="32778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ts val="600"/>
              </a:spcBef>
              <a:buFont typeface="Wingdings" pitchFamily="2" charset="2"/>
              <a:buChar char="q"/>
            </a:pP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Esto significaba que antes de disfrutar de la bendición de la cosecha, el pueblo debía honrar a Dios con lo primero y lo mejor.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buFont typeface="Wingdings" pitchFamily="2" charset="2"/>
              <a:buChar char="q"/>
            </a:pP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Prioridad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: 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Poner a Dios en primer lugar.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buFont typeface="Wingdings" pitchFamily="2" charset="2"/>
              <a:buChar char="q"/>
            </a:pP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Agradecimiento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: 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Reconocer que todo lo que tenemos viene de Dios.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buFont typeface="Wingdings" pitchFamily="2" charset="2"/>
              <a:buChar char="q"/>
            </a:pP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Fe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: 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Confiar en que Dios suplirá nuestras necesidades.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3522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F37A6971-1E75-FDD2-0B10-B315A6CF90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410" y="67700"/>
            <a:ext cx="10100842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FR" altLang="es-FR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LOS APORTES ECONÓMICOS QUE SE DAN EN LAS IGLESIAS</a:t>
            </a:r>
            <a:endParaRPr kumimoji="0" lang="es-FR" altLang="es-F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6524E9D-0798-E4C6-DB06-EDF83A7E55C3}"/>
              </a:ext>
            </a:extLst>
          </p:cNvPr>
          <p:cNvSpPr txBox="1"/>
          <p:nvPr/>
        </p:nvSpPr>
        <p:spPr>
          <a:xfrm>
            <a:off x="3542315" y="739571"/>
            <a:ext cx="61012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"/>
              <a:tabLst>
                <a:tab pos="914400" algn="l"/>
              </a:tabLst>
            </a:pP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Primicias.</a:t>
            </a:r>
            <a:endParaRPr lang="es-FR" sz="2400" dirty="0">
              <a:effectLst/>
              <a:highlight>
                <a:srgbClr val="FFFF00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B9D8D725-2715-360E-4AE4-B793FC69E9A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6437"/>
          <a:stretch/>
        </p:blipFill>
        <p:spPr>
          <a:xfrm>
            <a:off x="75935" y="524900"/>
            <a:ext cx="3857625" cy="5970493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904D1710-2328-84F8-8274-EEFF8393A060}"/>
              </a:ext>
            </a:extLst>
          </p:cNvPr>
          <p:cNvSpPr txBox="1"/>
          <p:nvPr/>
        </p:nvSpPr>
        <p:spPr>
          <a:xfrm>
            <a:off x="4164723" y="1501222"/>
            <a:ext cx="7302061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“Honra a Jehová con </a:t>
            </a:r>
            <a:r>
              <a:rPr lang="es-FR" sz="2400" b="1" i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tus bienes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</a:t>
            </a:r>
            <a:endParaRPr lang="es-FR" sz="2400" i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/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Y con las primicias de todos tus frutos;</a:t>
            </a:r>
            <a:endParaRPr lang="es-FR" sz="2400" i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/>
            <a:r>
              <a:rPr lang="es-FR" sz="2400" b="1" i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10 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Y serán llenos tus graneros con </a:t>
            </a:r>
            <a:r>
              <a:rPr lang="es-FR" sz="2400" b="1" i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abundancia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</a:t>
            </a:r>
            <a:endParaRPr lang="es-FR" sz="2400" i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/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Y tus lagares rebosarán de mosto.”</a:t>
            </a:r>
            <a:endParaRPr lang="es-FR" sz="2400" i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s-FR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Proverbios 3:9-10</a:t>
            </a:r>
            <a:r>
              <a:rPr lang="es-FR" sz="24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F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C6486A2E-8092-0A63-A932-6A1920A65B57}"/>
              </a:ext>
            </a:extLst>
          </p:cNvPr>
          <p:cNvSpPr txBox="1"/>
          <p:nvPr/>
        </p:nvSpPr>
        <p:spPr>
          <a:xfrm>
            <a:off x="4164723" y="4259345"/>
            <a:ext cx="775400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"/>
            </a:pP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Uno de los primeros 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ejemplos de primicias se encuentra en la historia de Caín y Abel. Según el relato, Caín no llevó lo primero como hizo su hermano.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34374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F37A6971-1E75-FDD2-0B10-B315A6CF90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410" y="67700"/>
            <a:ext cx="10100842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FR" altLang="es-FR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LOS APORTES ECONÓMICOS QUE SE DAN EN LAS IGLESIAS</a:t>
            </a:r>
            <a:endParaRPr kumimoji="0" lang="es-FR" altLang="es-F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6524E9D-0798-E4C6-DB06-EDF83A7E55C3}"/>
              </a:ext>
            </a:extLst>
          </p:cNvPr>
          <p:cNvSpPr txBox="1"/>
          <p:nvPr/>
        </p:nvSpPr>
        <p:spPr>
          <a:xfrm>
            <a:off x="3542315" y="739571"/>
            <a:ext cx="61012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"/>
              <a:tabLst>
                <a:tab pos="914400" algn="l"/>
              </a:tabLst>
            </a:pP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Primicias.</a:t>
            </a:r>
            <a:endParaRPr lang="es-FR" sz="2400" dirty="0">
              <a:effectLst/>
              <a:highlight>
                <a:srgbClr val="FFFF00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C42917FF-7B2C-F1D7-9C49-981BCB0A33A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6168"/>
          <a:stretch/>
        </p:blipFill>
        <p:spPr>
          <a:xfrm>
            <a:off x="0" y="667406"/>
            <a:ext cx="3857625" cy="5749159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3471DA82-E4B3-D503-F643-2915618F03AA}"/>
              </a:ext>
            </a:extLst>
          </p:cNvPr>
          <p:cNvSpPr txBox="1"/>
          <p:nvPr/>
        </p:nvSpPr>
        <p:spPr>
          <a:xfrm>
            <a:off x="4338246" y="1815175"/>
            <a:ext cx="610125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Aplicación práctica de las primicias hoy</a:t>
            </a: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en día.</a:t>
            </a:r>
            <a:endParaRPr lang="es-FR" sz="2400" b="1" dirty="0">
              <a:solidFill>
                <a:srgbClr val="1F3763"/>
              </a:solidFill>
              <a:effectLst/>
              <a:latin typeface="Calibri Light" panose="020F03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D3B42BEF-6D5B-888B-DDDF-F0780091970F}"/>
              </a:ext>
            </a:extLst>
          </p:cNvPr>
          <p:cNvSpPr txBox="1"/>
          <p:nvPr/>
        </p:nvSpPr>
        <p:spPr>
          <a:xfrm>
            <a:off x="4085998" y="2917891"/>
            <a:ext cx="765941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"/>
            </a:pP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Aunque hoy no vivimos bajo la Ley de Moisés, </a:t>
            </a:r>
            <a:r>
              <a:rPr lang="es-FR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el principio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de las primicias sigue vigente espiritualmente. Algunas formas de aplicar este principio son: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45160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F37A6971-1E75-FDD2-0B10-B315A6CF90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410" y="67700"/>
            <a:ext cx="10100842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FR" altLang="es-FR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LOS APORTES ECONÓMICOS QUE SE DAN EN LAS IGLESIAS</a:t>
            </a:r>
            <a:endParaRPr kumimoji="0" lang="es-FR" altLang="es-F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6524E9D-0798-E4C6-DB06-EDF83A7E55C3}"/>
              </a:ext>
            </a:extLst>
          </p:cNvPr>
          <p:cNvSpPr txBox="1"/>
          <p:nvPr/>
        </p:nvSpPr>
        <p:spPr>
          <a:xfrm>
            <a:off x="3542315" y="739571"/>
            <a:ext cx="61012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"/>
              <a:tabLst>
                <a:tab pos="914400" algn="l"/>
              </a:tabLst>
            </a:pP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Primicias.</a:t>
            </a:r>
            <a:endParaRPr lang="es-FR" sz="2400" dirty="0">
              <a:effectLst/>
              <a:highlight>
                <a:srgbClr val="FFFF00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C42917FF-7B2C-F1D7-9C49-981BCB0A33A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6168"/>
          <a:stretch/>
        </p:blipFill>
        <p:spPr>
          <a:xfrm>
            <a:off x="0" y="667406"/>
            <a:ext cx="3857625" cy="5749159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3471DA82-E4B3-D503-F643-2915618F03AA}"/>
              </a:ext>
            </a:extLst>
          </p:cNvPr>
          <p:cNvSpPr txBox="1"/>
          <p:nvPr/>
        </p:nvSpPr>
        <p:spPr>
          <a:xfrm>
            <a:off x="6090746" y="739571"/>
            <a:ext cx="610125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Aplicación práctica de las primicias hoy</a:t>
            </a: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en día.</a:t>
            </a:r>
            <a:endParaRPr lang="es-FR" sz="2400" b="1" dirty="0">
              <a:solidFill>
                <a:srgbClr val="1F3763"/>
              </a:solidFill>
              <a:effectLst/>
              <a:latin typeface="Calibri Light" panose="020F03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5916250-63DD-0F13-C365-FC02EDCB8DDB}"/>
              </a:ext>
            </a:extLst>
          </p:cNvPr>
          <p:cNvSpPr txBox="1"/>
          <p:nvPr/>
        </p:nvSpPr>
        <p:spPr>
          <a:xfrm>
            <a:off x="4028191" y="1570568"/>
            <a:ext cx="7943091" cy="47551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ts val="600"/>
              </a:spcBef>
              <a:buFont typeface="+mj-lt"/>
              <a:buAutoNum type="arabicPeriod"/>
            </a:pP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Dando lo</a:t>
            </a:r>
            <a:r>
              <a:rPr lang="es-FR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FR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primero</a:t>
            </a:r>
            <a:r>
              <a:rPr lang="es-FR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 Dios en nuestras finanzas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: 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Separar la primera parte de nuestros ingresos como ofrenda para Dios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los primeros frutos, las primeras cosechas, las primeras ventas, las primeras horas, etc.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buFont typeface="+mj-lt"/>
              <a:buAutoNum type="arabicPeriod"/>
            </a:pP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Dedicando el primer </a:t>
            </a:r>
            <a:r>
              <a:rPr lang="es-FR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tiempo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del día a Dios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: 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 través de la oración y la lectura bíblica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buFont typeface="+mj-lt"/>
              <a:buAutoNum type="arabicPeriod"/>
            </a:pPr>
            <a:r>
              <a:rPr lang="es-FR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Consagrando</a:t>
            </a:r>
            <a:r>
              <a:rPr lang="es-FR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el primer día de la semana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: 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Asistiendo a la iglesia y sirviendo a Dios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el domingo.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buFont typeface="+mj-lt"/>
              <a:buAutoNum type="arabicPeriod"/>
            </a:pP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Dedicando </a:t>
            </a: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lo mejor de 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nuestras </a:t>
            </a:r>
            <a:r>
              <a:rPr lang="es-FR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habilidades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y talentos a Dios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: 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Usando nuestros dones para su gloria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9712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F37A6971-1E75-FDD2-0B10-B315A6CF90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410" y="67700"/>
            <a:ext cx="10100842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FR" altLang="es-FR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LOS APORTES ECONÓMICOS QUE SE DAN EN LAS IGLESIAS</a:t>
            </a:r>
            <a:endParaRPr kumimoji="0" lang="es-FR" altLang="es-F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6524E9D-0798-E4C6-DB06-EDF83A7E55C3}"/>
              </a:ext>
            </a:extLst>
          </p:cNvPr>
          <p:cNvSpPr txBox="1"/>
          <p:nvPr/>
        </p:nvSpPr>
        <p:spPr>
          <a:xfrm>
            <a:off x="3542315" y="739571"/>
            <a:ext cx="61012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"/>
              <a:tabLst>
                <a:tab pos="914400" algn="l"/>
              </a:tabLst>
            </a:pP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Primicias.</a:t>
            </a:r>
            <a:endParaRPr lang="es-FR" sz="2400" dirty="0">
              <a:effectLst/>
              <a:highlight>
                <a:srgbClr val="FFFF00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C42917FF-7B2C-F1D7-9C49-981BCB0A33A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6168"/>
          <a:stretch/>
        </p:blipFill>
        <p:spPr>
          <a:xfrm>
            <a:off x="0" y="667406"/>
            <a:ext cx="3857625" cy="5749159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B012954C-C161-0983-9204-FF7EEE0CBD12}"/>
              </a:ext>
            </a:extLst>
          </p:cNvPr>
          <p:cNvSpPr txBox="1"/>
          <p:nvPr/>
        </p:nvSpPr>
        <p:spPr>
          <a:xfrm>
            <a:off x="4227787" y="1411442"/>
            <a:ext cx="7554310" cy="13542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Bendiciones de dar las primicias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Dios promete bendición a quienes lo honran con sus primicias.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A0571CB9-DB6A-A290-D93B-01C5070FF4B3}"/>
              </a:ext>
            </a:extLst>
          </p:cNvPr>
          <p:cNvSpPr txBox="1"/>
          <p:nvPr/>
        </p:nvSpPr>
        <p:spPr>
          <a:xfrm>
            <a:off x="4227786" y="3176706"/>
            <a:ext cx="7554309" cy="2754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“Y las primicias de todos </a:t>
            </a:r>
            <a:r>
              <a:rPr lang="es-FR" sz="2400" b="1" i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los primeros frutos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de todo, y toda ofrenda de todo lo que se presente de todas vuestras ofrendas, será de los sacerdotes; asimismo daréis al sacerdote las primicias de todas vuestras masas, para que </a:t>
            </a:r>
            <a:r>
              <a:rPr lang="es-FR" sz="2400" b="1" i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repose</a:t>
            </a:r>
            <a:r>
              <a:rPr lang="es-FR" sz="2400" b="1" i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la bendición </a:t>
            </a:r>
            <a:r>
              <a:rPr lang="es-FR" sz="2400" b="1" i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en vuestras casas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.”</a:t>
            </a:r>
            <a:endParaRPr lang="es-FR" sz="24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s-FR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Ezequiel 44:30</a:t>
            </a:r>
            <a:r>
              <a:rPr lang="es-FR" sz="2400" dirty="0">
                <a:effectLst/>
              </a:rPr>
              <a:t> </a:t>
            </a:r>
            <a:endParaRPr lang="es-FR" sz="2400" dirty="0"/>
          </a:p>
        </p:txBody>
      </p:sp>
    </p:spTree>
    <p:extLst>
      <p:ext uri="{BB962C8B-B14F-4D97-AF65-F5344CB8AC3E}">
        <p14:creationId xmlns:p14="http://schemas.microsoft.com/office/powerpoint/2010/main" val="35441217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F37A6971-1E75-FDD2-0B10-B315A6CF90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410" y="67700"/>
            <a:ext cx="10100842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FR" altLang="es-FR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LOS APORTES ECONÓMICOS QUE SE DAN EN LAS IGLESIAS</a:t>
            </a:r>
            <a:endParaRPr kumimoji="0" lang="es-FR" altLang="es-F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6524E9D-0798-E4C6-DB06-EDF83A7E55C3}"/>
              </a:ext>
            </a:extLst>
          </p:cNvPr>
          <p:cNvSpPr txBox="1"/>
          <p:nvPr/>
        </p:nvSpPr>
        <p:spPr>
          <a:xfrm>
            <a:off x="3542315" y="739571"/>
            <a:ext cx="61012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"/>
              <a:tabLst>
                <a:tab pos="914400" algn="l"/>
              </a:tabLst>
            </a:pP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Primicias.</a:t>
            </a:r>
            <a:endParaRPr lang="es-FR" sz="2400" dirty="0">
              <a:effectLst/>
              <a:highlight>
                <a:srgbClr val="FFFF00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C42917FF-7B2C-F1D7-9C49-981BCB0A33A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6168"/>
          <a:stretch/>
        </p:blipFill>
        <p:spPr>
          <a:xfrm>
            <a:off x="0" y="667406"/>
            <a:ext cx="3857625" cy="5749159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FF55A23B-7B4A-4CAB-A252-5C1EE24DC9CF}"/>
              </a:ext>
            </a:extLst>
          </p:cNvPr>
          <p:cNvSpPr txBox="1"/>
          <p:nvPr/>
        </p:nvSpPr>
        <p:spPr>
          <a:xfrm>
            <a:off x="4054466" y="1602992"/>
            <a:ext cx="7822223" cy="38779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q"/>
            </a:pP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Esto nos enseña que cuando damos a Dios</a:t>
            </a:r>
            <a:r>
              <a:rPr lang="es-FR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FR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lo primero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Su bendición descansa sobre nosotros.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q"/>
            </a:pP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El principio de las primicias nos enseña </a:t>
            </a:r>
            <a:r>
              <a:rPr lang="es-FR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a confiar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en Dios y a honrarlo con lo mejor de nuestra vida.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q"/>
            </a:pP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No se trata solo de una </a:t>
            </a:r>
            <a:r>
              <a:rPr lang="es-FR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ofrenda</a:t>
            </a:r>
            <a:r>
              <a:rPr lang="es-FR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material, sino de una actitud del corazón. 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q"/>
            </a:pP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Si aprendemos a darle a Dios lo primero, veremos su fidelidad y </a:t>
            </a:r>
            <a:r>
              <a:rPr lang="es-FR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provisión</a:t>
            </a:r>
            <a:r>
              <a:rPr lang="es-FR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en todas las áreas de nuestra vida.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6098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F37A6971-1E75-FDD2-0B10-B315A6CF90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410" y="67700"/>
            <a:ext cx="10100842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FR" altLang="es-FR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LOS APORTES ECONÓMICOS QUE SE DAN EN LAS IGLESIAS</a:t>
            </a:r>
            <a:endParaRPr kumimoji="0" lang="es-FR" altLang="es-F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6524E9D-0798-E4C6-DB06-EDF83A7E55C3}"/>
              </a:ext>
            </a:extLst>
          </p:cNvPr>
          <p:cNvSpPr txBox="1"/>
          <p:nvPr/>
        </p:nvSpPr>
        <p:spPr>
          <a:xfrm>
            <a:off x="3615888" y="1172045"/>
            <a:ext cx="61012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"/>
              <a:tabLst>
                <a:tab pos="914400" algn="l"/>
              </a:tabLst>
            </a:pP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Primicias.</a:t>
            </a:r>
            <a:endParaRPr lang="es-FR" sz="2400" dirty="0">
              <a:effectLst/>
              <a:highlight>
                <a:srgbClr val="FFFF00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C42917FF-7B2C-F1D7-9C49-981BCB0A33A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6168"/>
          <a:stretch/>
        </p:blipFill>
        <p:spPr>
          <a:xfrm>
            <a:off x="0" y="667406"/>
            <a:ext cx="3857625" cy="5749159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A9ACB93D-99FC-F96B-8B18-C657356E50FD}"/>
              </a:ext>
            </a:extLst>
          </p:cNvPr>
          <p:cNvSpPr txBox="1"/>
          <p:nvPr/>
        </p:nvSpPr>
        <p:spPr>
          <a:xfrm>
            <a:off x="4141076" y="2249256"/>
            <a:ext cx="7556937" cy="26161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¿Estoy dando a Dios lo primero y lo mejor, o le doy lo que me sobra?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b="1" u="sng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Oración:</a:t>
            </a:r>
            <a:endParaRPr lang="es-FR" sz="2400" b="1" u="sng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“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Señor, ayúdame a honrarte con lo primero y lo mejor de mi vida. Enséñame a confiar en </a:t>
            </a:r>
            <a:r>
              <a:rPr lang="es-FR" sz="2400" i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ti 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y a vivir con un corazón generoso. Amén.</a:t>
            </a:r>
            <a:r>
              <a:rPr lang="es-ES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”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86180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942AF855-7130-A9E9-E7B0-EAB04F9E96D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964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2196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F37A6971-1E75-FDD2-0B10-B315A6CF90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410" y="67700"/>
            <a:ext cx="10100842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FR" altLang="es-FR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LOS APORTES ECONÓMICOS QUE SE DAN EN LAS IGLESIAS</a:t>
            </a:r>
            <a:endParaRPr kumimoji="0" lang="es-FR" altLang="es-F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8B4BFAB2-012C-DD57-4EC3-6364869864B6}"/>
              </a:ext>
            </a:extLst>
          </p:cNvPr>
          <p:cNvSpPr txBox="1"/>
          <p:nvPr/>
        </p:nvSpPr>
        <p:spPr>
          <a:xfrm>
            <a:off x="3045373" y="981982"/>
            <a:ext cx="61012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"/>
              <a:tabLst>
                <a:tab pos="914400" algn="l"/>
              </a:tabLst>
            </a:pP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00FFFF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Votos.</a:t>
            </a:r>
            <a:endParaRPr lang="es-FR" sz="2400" dirty="0">
              <a:effectLst/>
              <a:highlight>
                <a:srgbClr val="00FFFF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74A9C43D-D24A-9101-AA98-C40093F6F90B}"/>
              </a:ext>
            </a:extLst>
          </p:cNvPr>
          <p:cNvSpPr txBox="1"/>
          <p:nvPr/>
        </p:nvSpPr>
        <p:spPr>
          <a:xfrm>
            <a:off x="3534104" y="1443647"/>
            <a:ext cx="8016765" cy="50629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43000" lvl="2" indent="-228600" algn="just">
              <a:spcBef>
                <a:spcPts val="600"/>
              </a:spcBef>
              <a:buFont typeface="Wingdings" pitchFamily="2" charset="2"/>
              <a:buChar char="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Son ofrendas</a:t>
            </a:r>
            <a:r>
              <a:rPr lang="es-ES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especiales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debido a que se colectan para una necesidad específica o especial. </a:t>
            </a:r>
          </a:p>
          <a:p>
            <a:pPr marL="1143000" lvl="2" indent="-228600" algn="just">
              <a:spcBef>
                <a:spcPts val="600"/>
              </a:spcBef>
              <a:buFont typeface="Wingdings" pitchFamily="2" charset="2"/>
              <a:buChar char="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Cuando la iglesia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realiza un voto, ese recurso no se desvía nunca de su propósito.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600200" lvl="3" indent="-228600" algn="just">
              <a:spcBef>
                <a:spcPts val="600"/>
              </a:spcBef>
              <a:buFont typeface="Wingdings" pitchFamily="2" charset="2"/>
              <a:buChar char=""/>
              <a:tabLst>
                <a:tab pos="1828800" algn="l"/>
              </a:tabLs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Ejemplos:</a:t>
            </a:r>
            <a:endParaRPr lang="es-FR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514600" lvl="5" indent="-22860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Para compra de un equipo costoso.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14600" lvl="5" indent="-22860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Para compra de propiedades y bienes inmuebles.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14600" lvl="5" indent="-22860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Para pago de una deuda.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14600" lvl="5" indent="-22860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Para pago de alquileres.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14600" lvl="5" indent="-22860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Etc.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2478B3DB-08F6-07D3-C0DA-686441EC597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7471"/>
          <a:stretch/>
        </p:blipFill>
        <p:spPr>
          <a:xfrm>
            <a:off x="0" y="1602827"/>
            <a:ext cx="3857625" cy="4288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5005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F37A6971-1E75-FDD2-0B10-B315A6CF90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410" y="67700"/>
            <a:ext cx="10100842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FR" altLang="es-FR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LOS APORTES ECONÓMICOS QUE SE DAN EN LAS IGLESIAS</a:t>
            </a:r>
            <a:endParaRPr kumimoji="0" lang="es-FR" altLang="es-F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8B4BFAB2-012C-DD57-4EC3-6364869864B6}"/>
              </a:ext>
            </a:extLst>
          </p:cNvPr>
          <p:cNvSpPr txBox="1"/>
          <p:nvPr/>
        </p:nvSpPr>
        <p:spPr>
          <a:xfrm>
            <a:off x="3045373" y="981982"/>
            <a:ext cx="61012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"/>
              <a:tabLst>
                <a:tab pos="914400" algn="l"/>
              </a:tabLst>
            </a:pP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00FFFF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Votos.</a:t>
            </a:r>
            <a:endParaRPr lang="es-FR" sz="2400" dirty="0">
              <a:effectLst/>
              <a:highlight>
                <a:srgbClr val="00FFFF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2478B3DB-08F6-07D3-C0DA-686441EC597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7471"/>
          <a:stretch/>
        </p:blipFill>
        <p:spPr>
          <a:xfrm>
            <a:off x="0" y="1602827"/>
            <a:ext cx="3857625" cy="4288221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C1C7372E-ADB1-13DF-B0CB-45D0A6B8BD9E}"/>
              </a:ext>
            </a:extLst>
          </p:cNvPr>
          <p:cNvSpPr txBox="1"/>
          <p:nvPr/>
        </p:nvSpPr>
        <p:spPr>
          <a:xfrm>
            <a:off x="2956034" y="1896264"/>
            <a:ext cx="8762999" cy="26161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43000" lvl="2" indent="-2286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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Generalmente el voto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tiene una cantidad que se fija en acuerdo a la necesidad.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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Los votos también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suelen tener un plazo limitado.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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Los votos son un acuerdo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entre la iglesia aquí en la tierra, pero el compromiso es con Dios arriba en el cielo.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575DD1AD-9B0F-3B0B-50F8-9B94F186D7CD}"/>
              </a:ext>
            </a:extLst>
          </p:cNvPr>
          <p:cNvSpPr txBox="1"/>
          <p:nvPr/>
        </p:nvSpPr>
        <p:spPr>
          <a:xfrm>
            <a:off x="4024248" y="4674156"/>
            <a:ext cx="7547642" cy="16466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“De cierto os digo que todo lo que </a:t>
            </a:r>
            <a:r>
              <a:rPr lang="es-FR" sz="2400" b="1" i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atéis en la tierra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será atado </a:t>
            </a:r>
            <a:r>
              <a:rPr lang="es-FR" sz="2400" b="1" i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en el cielo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; y todo lo que desatéis en la tierra, será desatado en el cielo.”</a:t>
            </a:r>
            <a:endParaRPr lang="es-FR" sz="24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s-FR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Mateo 18:18</a:t>
            </a:r>
            <a:r>
              <a:rPr lang="es-FR" sz="2400" dirty="0">
                <a:effectLst/>
              </a:rPr>
              <a:t> </a:t>
            </a:r>
            <a:endParaRPr lang="es-FR" sz="2400" dirty="0"/>
          </a:p>
        </p:txBody>
      </p:sp>
    </p:spTree>
    <p:extLst>
      <p:ext uri="{BB962C8B-B14F-4D97-AF65-F5344CB8AC3E}">
        <p14:creationId xmlns:p14="http://schemas.microsoft.com/office/powerpoint/2010/main" val="12993361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F37A6971-1E75-FDD2-0B10-B315A6CF90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410" y="67700"/>
            <a:ext cx="10100842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FR" altLang="es-FR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LOS APORTES ECONÓMICOS QUE SE DAN EN LAS IGLESIAS</a:t>
            </a:r>
            <a:endParaRPr kumimoji="0" lang="es-FR" altLang="es-F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8B4BFAB2-012C-DD57-4EC3-6364869864B6}"/>
              </a:ext>
            </a:extLst>
          </p:cNvPr>
          <p:cNvSpPr txBox="1"/>
          <p:nvPr/>
        </p:nvSpPr>
        <p:spPr>
          <a:xfrm>
            <a:off x="3045373" y="981982"/>
            <a:ext cx="61012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"/>
              <a:tabLst>
                <a:tab pos="914400" algn="l"/>
              </a:tabLst>
            </a:pP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00FFFF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Votos.</a:t>
            </a:r>
            <a:endParaRPr lang="es-FR" sz="2400" dirty="0">
              <a:effectLst/>
              <a:highlight>
                <a:srgbClr val="00FFFF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2478B3DB-08F6-07D3-C0DA-686441EC597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7471"/>
          <a:stretch/>
        </p:blipFill>
        <p:spPr>
          <a:xfrm>
            <a:off x="0" y="1602827"/>
            <a:ext cx="3857625" cy="4288221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CA12CE03-5AC5-3F1C-0149-A6A13B8E334E}"/>
              </a:ext>
            </a:extLst>
          </p:cNvPr>
          <p:cNvSpPr txBox="1"/>
          <p:nvPr/>
        </p:nvSpPr>
        <p:spPr>
          <a:xfrm>
            <a:off x="4049110" y="3050494"/>
            <a:ext cx="7302061" cy="16466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Cuando haces voto a Jehová tu Dios, no tardes en pagarlo; porque ciertamente lo demandará Jehová tu Dios de ti, y sería pecado en ti.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s-FR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Deuteronomio 23:21</a:t>
            </a:r>
            <a:r>
              <a:rPr lang="es-FR" sz="2400" dirty="0">
                <a:effectLst/>
              </a:rPr>
              <a:t> </a:t>
            </a:r>
            <a:endParaRPr lang="es-FR" sz="2400" dirty="0"/>
          </a:p>
        </p:txBody>
      </p:sp>
    </p:spTree>
    <p:extLst>
      <p:ext uri="{BB962C8B-B14F-4D97-AF65-F5344CB8AC3E}">
        <p14:creationId xmlns:p14="http://schemas.microsoft.com/office/powerpoint/2010/main" val="176014530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F37A6971-1E75-FDD2-0B10-B315A6CF90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410" y="67700"/>
            <a:ext cx="10100842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FR" altLang="es-FR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LOS APORTES ECONÓMICOS QUE SE DAN EN LAS IGLESIAS</a:t>
            </a:r>
            <a:endParaRPr kumimoji="0" lang="es-FR" altLang="es-F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8B4BFAB2-012C-DD57-4EC3-6364869864B6}"/>
              </a:ext>
            </a:extLst>
          </p:cNvPr>
          <p:cNvSpPr txBox="1"/>
          <p:nvPr/>
        </p:nvSpPr>
        <p:spPr>
          <a:xfrm>
            <a:off x="3045373" y="981982"/>
            <a:ext cx="61012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"/>
              <a:tabLst>
                <a:tab pos="914400" algn="l"/>
              </a:tabLst>
            </a:pP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00FFFF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Votos.</a:t>
            </a:r>
            <a:endParaRPr lang="es-FR" sz="2400" dirty="0">
              <a:effectLst/>
              <a:highlight>
                <a:srgbClr val="00FFFF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2478B3DB-08F6-07D3-C0DA-686441EC597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7471"/>
          <a:stretch/>
        </p:blipFill>
        <p:spPr>
          <a:xfrm>
            <a:off x="0" y="1602827"/>
            <a:ext cx="3857625" cy="4288221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B4D1AC0B-D319-EDE3-BA5D-0D612ACB54FC}"/>
              </a:ext>
            </a:extLst>
          </p:cNvPr>
          <p:cNvSpPr txBox="1"/>
          <p:nvPr/>
        </p:nvSpPr>
        <p:spPr>
          <a:xfrm>
            <a:off x="4064978" y="2021515"/>
            <a:ext cx="7685588" cy="32008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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El caso de </a:t>
            </a:r>
            <a:r>
              <a:rPr lang="es-ES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Ananías y Safira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creyentes de la iglesia primitiva, fueron duramente reprendidos, en ese caso se trataba de un </a:t>
            </a:r>
            <a:r>
              <a:rPr lang="es-ES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voto</a:t>
            </a:r>
            <a:r>
              <a:rPr lang="es-ES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que la iglesia había hecho (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Hechos 4:33-3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5).</a:t>
            </a: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"/>
            </a:pPr>
            <a:r>
              <a:rPr lang="es-ES" sz="24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El voto que habían </a:t>
            </a:r>
            <a:r>
              <a:rPr lang="es-ES" sz="2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hecho con Dios consistía en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traer todo lo recaudado a los pies de los apóstoles, pero esta pareja decidió no cumplir el voto, o hacerlo </a:t>
            </a:r>
            <a:r>
              <a:rPr lang="es-ES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parcialmente.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00427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F37A6971-1E75-FDD2-0B10-B315A6CF90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410" y="67700"/>
            <a:ext cx="10100842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FR" altLang="es-FR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LOS APORTES ECONÓMICOS QUE SE DAN EN LAS IGLESIAS</a:t>
            </a:r>
            <a:endParaRPr kumimoji="0" lang="es-FR" altLang="es-F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8B4BFAB2-012C-DD57-4EC3-6364869864B6}"/>
              </a:ext>
            </a:extLst>
          </p:cNvPr>
          <p:cNvSpPr txBox="1"/>
          <p:nvPr/>
        </p:nvSpPr>
        <p:spPr>
          <a:xfrm>
            <a:off x="3045373" y="981982"/>
            <a:ext cx="61012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"/>
              <a:tabLst>
                <a:tab pos="914400" algn="l"/>
              </a:tabLst>
            </a:pP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00FFFF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Votos.</a:t>
            </a:r>
            <a:endParaRPr lang="es-FR" sz="2400" dirty="0">
              <a:effectLst/>
              <a:highlight>
                <a:srgbClr val="00FFFF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2478B3DB-08F6-07D3-C0DA-686441EC597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7471"/>
          <a:stretch/>
        </p:blipFill>
        <p:spPr>
          <a:xfrm>
            <a:off x="0" y="1602827"/>
            <a:ext cx="3857625" cy="4288221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C9A5362E-1157-030A-74A7-BEFE97BF8A3C}"/>
              </a:ext>
            </a:extLst>
          </p:cNvPr>
          <p:cNvSpPr txBox="1"/>
          <p:nvPr/>
        </p:nvSpPr>
        <p:spPr>
          <a:xfrm>
            <a:off x="3857625" y="2276137"/>
            <a:ext cx="7627883" cy="26161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algn="just">
              <a:spcBef>
                <a:spcPts val="600"/>
              </a:spcBef>
              <a:spcAft>
                <a:spcPts val="600"/>
              </a:spcAft>
            </a:pP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Pero cierto hombre llamado Ananías, con Safira su mujer, vendió una heredad, 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algn="just">
              <a:spcBef>
                <a:spcPts val="600"/>
              </a:spcBef>
              <a:spcAft>
                <a:spcPts val="600"/>
              </a:spcAft>
            </a:pPr>
            <a:r>
              <a:rPr lang="es-FR" sz="2400" b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2 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y sustrajo del precio, sabiéndolo también su mujer; y trayendo sólo una parte, la puso a los pies de los apóstoles. </a:t>
            </a:r>
            <a:endParaRPr lang="es-FR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algn="just">
              <a:spcBef>
                <a:spcPts val="600"/>
              </a:spcBef>
              <a:spcAft>
                <a:spcPts val="600"/>
              </a:spcAft>
            </a:pPr>
            <a:r>
              <a:rPr lang="es-FR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Hechos 5</a:t>
            </a:r>
            <a:r>
              <a:rPr lang="es-ES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:1-2</a:t>
            </a:r>
            <a:r>
              <a:rPr lang="es-FR" sz="2400" dirty="0">
                <a:effectLst/>
              </a:rPr>
              <a:t> </a:t>
            </a:r>
            <a:endParaRPr lang="es-FR" sz="2400" dirty="0"/>
          </a:p>
        </p:txBody>
      </p:sp>
    </p:spTree>
    <p:extLst>
      <p:ext uri="{BB962C8B-B14F-4D97-AF65-F5344CB8AC3E}">
        <p14:creationId xmlns:p14="http://schemas.microsoft.com/office/powerpoint/2010/main" val="72357872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F37A6971-1E75-FDD2-0B10-B315A6CF90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410" y="67700"/>
            <a:ext cx="10100842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FR" altLang="es-FR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LOS APORTES ECONÓMICOS QUE SE DAN EN LAS IGLESIAS</a:t>
            </a:r>
            <a:endParaRPr kumimoji="0" lang="es-FR" altLang="es-F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8B4BFAB2-012C-DD57-4EC3-6364869864B6}"/>
              </a:ext>
            </a:extLst>
          </p:cNvPr>
          <p:cNvSpPr txBox="1"/>
          <p:nvPr/>
        </p:nvSpPr>
        <p:spPr>
          <a:xfrm>
            <a:off x="3045373" y="981982"/>
            <a:ext cx="61012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"/>
              <a:tabLst>
                <a:tab pos="914400" algn="l"/>
              </a:tabLst>
            </a:pP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00FFFF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Votos.</a:t>
            </a:r>
            <a:endParaRPr lang="es-FR" sz="2400" dirty="0">
              <a:effectLst/>
              <a:highlight>
                <a:srgbClr val="00FFFF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2478B3DB-08F6-07D3-C0DA-686441EC597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7471"/>
          <a:stretch/>
        </p:blipFill>
        <p:spPr>
          <a:xfrm>
            <a:off x="0" y="1602827"/>
            <a:ext cx="3857625" cy="4288221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EFB8442B-DBB1-0B3F-5116-C779B25B0CB5}"/>
              </a:ext>
            </a:extLst>
          </p:cNvPr>
          <p:cNvSpPr txBox="1"/>
          <p:nvPr/>
        </p:nvSpPr>
        <p:spPr>
          <a:xfrm>
            <a:off x="3986049" y="1896264"/>
            <a:ext cx="779604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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Los votos no sólo eran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de contribuciones económicas también eran de promesas, un ejemplo es el caso de Ana la madre de Samuel, hizo voto: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F505A1B7-0408-FBFD-C978-56A591EA35C4}"/>
              </a:ext>
            </a:extLst>
          </p:cNvPr>
          <p:cNvSpPr txBox="1"/>
          <p:nvPr/>
        </p:nvSpPr>
        <p:spPr>
          <a:xfrm>
            <a:off x="3773215" y="3409357"/>
            <a:ext cx="8008882" cy="2754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algn="just"/>
            <a:r>
              <a:rPr lang="es-FR" sz="2400" b="1" i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”</a:t>
            </a:r>
            <a:r>
              <a:rPr lang="es-FR" sz="2400" b="1" i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 hizo voto, diciendo: 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Jehová de los ejércitos, si te dignares mirar a la aflicción de tu sierva, y te acordares de mí, y no te olvidares de tu sierva, sino que dieres a tu sierva un hijo varón, yo lo dedicaré a Jehová todos los días de su vida, y no pasará navaja sobre su cabeza.”</a:t>
            </a:r>
            <a:endParaRPr lang="es-FR" sz="2400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algn="just">
              <a:spcBef>
                <a:spcPts val="600"/>
              </a:spcBef>
              <a:spcAft>
                <a:spcPts val="600"/>
              </a:spcAft>
            </a:pPr>
            <a:r>
              <a:rPr lang="es-FR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 Samuel 1:11</a:t>
            </a:r>
            <a:r>
              <a:rPr lang="es-FR" sz="2400" dirty="0">
                <a:effectLst/>
              </a:rPr>
              <a:t> </a:t>
            </a:r>
            <a:endParaRPr lang="es-FR" sz="2400" dirty="0"/>
          </a:p>
        </p:txBody>
      </p:sp>
    </p:spTree>
    <p:extLst>
      <p:ext uri="{BB962C8B-B14F-4D97-AF65-F5344CB8AC3E}">
        <p14:creationId xmlns:p14="http://schemas.microsoft.com/office/powerpoint/2010/main" val="67431830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F37A6971-1E75-FDD2-0B10-B315A6CF90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410" y="67700"/>
            <a:ext cx="10100842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FR" altLang="es-FR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LOS APORTES ECONÓMICOS QUE SE DAN EN LAS IGLESIAS</a:t>
            </a:r>
            <a:endParaRPr kumimoji="0" lang="es-FR" altLang="es-F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8B4BFAB2-012C-DD57-4EC3-6364869864B6}"/>
              </a:ext>
            </a:extLst>
          </p:cNvPr>
          <p:cNvSpPr txBox="1"/>
          <p:nvPr/>
        </p:nvSpPr>
        <p:spPr>
          <a:xfrm>
            <a:off x="3045373" y="981982"/>
            <a:ext cx="61012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"/>
              <a:tabLst>
                <a:tab pos="914400" algn="l"/>
              </a:tabLst>
            </a:pP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00FFFF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Votos.</a:t>
            </a:r>
            <a:endParaRPr lang="es-FR" sz="2400" dirty="0">
              <a:effectLst/>
              <a:highlight>
                <a:srgbClr val="00FFFF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2478B3DB-08F6-07D3-C0DA-686441EC597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7471"/>
          <a:stretch/>
        </p:blipFill>
        <p:spPr>
          <a:xfrm>
            <a:off x="0" y="1602827"/>
            <a:ext cx="3857625" cy="4288221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4BE9687B-226B-E74F-BF5F-8ADC86B3DB8C}"/>
              </a:ext>
            </a:extLst>
          </p:cNvPr>
          <p:cNvSpPr txBox="1"/>
          <p:nvPr/>
        </p:nvSpPr>
        <p:spPr>
          <a:xfrm>
            <a:off x="2651234" y="1674992"/>
            <a:ext cx="9235965" cy="984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308735" algn="just">
              <a:spcBef>
                <a:spcPts val="600"/>
              </a:spcBef>
              <a:spcAft>
                <a:spcPts val="600"/>
              </a:spcAft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En el versículo 28 se ve a Ana cumpliendo su voto.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308735"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Recuerde:</a:t>
            </a:r>
            <a:endParaRPr lang="es-FR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FC0665C6-2123-5281-9344-34C4F972632F}"/>
              </a:ext>
            </a:extLst>
          </p:cNvPr>
          <p:cNvSpPr txBox="1"/>
          <p:nvPr/>
        </p:nvSpPr>
        <p:spPr>
          <a:xfrm>
            <a:off x="3933497" y="3054366"/>
            <a:ext cx="7669923" cy="16466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b="1" i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“Cuando haces voto a Jehová tu Dios,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no tardes en pagarlo; porque ciertamente lo demandará Jehová tu Dios de ti, y sería pecado en ti.”</a:t>
            </a:r>
            <a:endParaRPr lang="es-FR" sz="24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s-FR" sz="2400" b="1" u="sng" kern="0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Deuteronomio</a:t>
            </a:r>
            <a:r>
              <a:rPr lang="es-FR" sz="2400" b="1" u="sng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FR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23:21</a:t>
            </a:r>
            <a:r>
              <a:rPr lang="es-FR" sz="2400" dirty="0">
                <a:effectLst/>
              </a:rPr>
              <a:t> </a:t>
            </a:r>
            <a:endParaRPr lang="es-FR" sz="2400" dirty="0"/>
          </a:p>
        </p:txBody>
      </p:sp>
    </p:spTree>
    <p:extLst>
      <p:ext uri="{BB962C8B-B14F-4D97-AF65-F5344CB8AC3E}">
        <p14:creationId xmlns:p14="http://schemas.microsoft.com/office/powerpoint/2010/main" val="37827512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F37A6971-1E75-FDD2-0B10-B315A6CF90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410" y="67700"/>
            <a:ext cx="10100842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FR" altLang="es-FR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LOS APORTES ECONÓMICOS QUE SE DAN EN LAS IGLESIAS</a:t>
            </a:r>
            <a:endParaRPr kumimoji="0" lang="es-FR" altLang="es-F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8B4BFAB2-012C-DD57-4EC3-6364869864B6}"/>
              </a:ext>
            </a:extLst>
          </p:cNvPr>
          <p:cNvSpPr txBox="1"/>
          <p:nvPr/>
        </p:nvSpPr>
        <p:spPr>
          <a:xfrm>
            <a:off x="3045373" y="981982"/>
            <a:ext cx="61012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"/>
              <a:tabLst>
                <a:tab pos="914400" algn="l"/>
              </a:tabLst>
            </a:pP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00FFFF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Votos.</a:t>
            </a:r>
            <a:endParaRPr lang="es-FR" sz="2400" dirty="0">
              <a:effectLst/>
              <a:highlight>
                <a:srgbClr val="00FFFF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2478B3DB-08F6-07D3-C0DA-686441EC597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7471"/>
          <a:stretch/>
        </p:blipFill>
        <p:spPr>
          <a:xfrm>
            <a:off x="0" y="1602827"/>
            <a:ext cx="3857625" cy="4288221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E23A99FB-C17C-3681-27AB-26E29D58AB3B}"/>
              </a:ext>
            </a:extLst>
          </p:cNvPr>
          <p:cNvSpPr txBox="1"/>
          <p:nvPr/>
        </p:nvSpPr>
        <p:spPr>
          <a:xfrm>
            <a:off x="4085997" y="2445970"/>
            <a:ext cx="7475381" cy="28315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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Si su iglesia hace algún voto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de carácter económico o de carácter espiritual como votos de ayunar, orar, interceder, llevar amigos a los grupos o eventos</a:t>
            </a:r>
            <a:r>
              <a:rPr lang="es-ES" sz="2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:</a:t>
            </a:r>
            <a:endParaRPr lang="es-ES" sz="2400" dirty="0">
              <a:solidFill>
                <a:srgbClr val="00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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 dude en participar,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porque aquello le traerá bendición y es muestra de madurez y fidelidad hacia Dios.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31963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F37A6971-1E75-FDD2-0B10-B315A6CF90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410" y="67700"/>
            <a:ext cx="10100842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FR" altLang="es-FR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LOS APORTES ECONÓMICOS QUE SE DAN EN LAS IGLESIAS</a:t>
            </a:r>
            <a:endParaRPr kumimoji="0" lang="es-FR" altLang="es-F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8B4BFAB2-012C-DD57-4EC3-6364869864B6}"/>
              </a:ext>
            </a:extLst>
          </p:cNvPr>
          <p:cNvSpPr txBox="1"/>
          <p:nvPr/>
        </p:nvSpPr>
        <p:spPr>
          <a:xfrm>
            <a:off x="3045373" y="981982"/>
            <a:ext cx="61012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"/>
              <a:tabLst>
                <a:tab pos="914400" algn="l"/>
              </a:tabLst>
            </a:pP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00FFFF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Votos.</a:t>
            </a:r>
            <a:endParaRPr lang="es-FR" sz="2400" dirty="0">
              <a:effectLst/>
              <a:highlight>
                <a:srgbClr val="00FFFF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2478B3DB-08F6-07D3-C0DA-686441EC597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7471"/>
          <a:stretch/>
        </p:blipFill>
        <p:spPr>
          <a:xfrm>
            <a:off x="0" y="1602827"/>
            <a:ext cx="3857625" cy="4288221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EDB0592D-DD9F-BBED-343F-230E780C8B19}"/>
              </a:ext>
            </a:extLst>
          </p:cNvPr>
          <p:cNvSpPr txBox="1"/>
          <p:nvPr/>
        </p:nvSpPr>
        <p:spPr>
          <a:xfrm>
            <a:off x="4085998" y="1659532"/>
            <a:ext cx="610125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La ofrenda Nehemías, nuestro voto congregacional.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415793BD-9BB3-F5E6-12A5-8F5F0F3AE9B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4159" y="2573814"/>
            <a:ext cx="5400040" cy="379984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20735682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F37A6971-1E75-FDD2-0B10-B315A6CF90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410" y="67700"/>
            <a:ext cx="10100842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FR" altLang="es-FR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LOS APORTES ECONÓMICOS QUE SE DAN EN LAS IGLESIAS</a:t>
            </a:r>
            <a:endParaRPr kumimoji="0" lang="es-FR" altLang="es-F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8B4BFAB2-012C-DD57-4EC3-6364869864B6}"/>
              </a:ext>
            </a:extLst>
          </p:cNvPr>
          <p:cNvSpPr txBox="1"/>
          <p:nvPr/>
        </p:nvSpPr>
        <p:spPr>
          <a:xfrm>
            <a:off x="3045373" y="981982"/>
            <a:ext cx="61012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"/>
              <a:tabLst>
                <a:tab pos="914400" algn="l"/>
              </a:tabLst>
            </a:pP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00FFFF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Votos.</a:t>
            </a:r>
            <a:endParaRPr lang="es-FR" sz="2400" dirty="0">
              <a:effectLst/>
              <a:highlight>
                <a:srgbClr val="00FFFF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2478B3DB-08F6-07D3-C0DA-686441EC597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7471"/>
          <a:stretch/>
        </p:blipFill>
        <p:spPr>
          <a:xfrm>
            <a:off x="0" y="1602827"/>
            <a:ext cx="3857625" cy="4288221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EDB0592D-DD9F-BBED-343F-230E780C8B19}"/>
              </a:ext>
            </a:extLst>
          </p:cNvPr>
          <p:cNvSpPr txBox="1"/>
          <p:nvPr/>
        </p:nvSpPr>
        <p:spPr>
          <a:xfrm>
            <a:off x="4085998" y="1659532"/>
            <a:ext cx="610125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La ofrenda Nehemías, nuestro voto congregacional.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5A2AF611-36F1-A224-01D9-CC059BCEF3C2}"/>
              </a:ext>
            </a:extLst>
          </p:cNvPr>
          <p:cNvSpPr txBox="1"/>
          <p:nvPr/>
        </p:nvSpPr>
        <p:spPr>
          <a:xfrm>
            <a:off x="4085998" y="2767034"/>
            <a:ext cx="7396655" cy="32008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q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En nuestra congregación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hemos hecho un voto llamado </a:t>
            </a: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Nehemías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que según la biblia, fue quien intercedió, juntó los materiales y lideró la obra de reconstrucción de los muros de Jerusalén.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q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Hoy vamos a renovar nuestro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compromiso con Dios y con su hermosa obra en esta ciudad, también hay oportunidad para quienes desean añadirse a esta bendición.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7021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D482D52C-5FE4-5A47-390C-955602BAA127}"/>
              </a:ext>
            </a:extLst>
          </p:cNvPr>
          <p:cNvSpPr txBox="1"/>
          <p:nvPr/>
        </p:nvSpPr>
        <p:spPr>
          <a:xfrm>
            <a:off x="346841" y="1128338"/>
            <a:ext cx="11845159" cy="4785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Lección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1.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Introducción a la vida cristiana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………….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….…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.Página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7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Lección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2.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El Espíritu de pobreza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…………………………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……………...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 Página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11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Lección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3.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_tradnl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Todo es de él, nada es nuestro.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…………….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….…..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 Página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19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Lección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4.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_tradnl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¿En qué te hemos robado?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……………………………….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 Página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23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Lección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5.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_tradnl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Somos mayordomos de los bienes que hemos recibido….</a:t>
            </a:r>
            <a:r>
              <a:rPr lang="es-ES_tradnl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 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Página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27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Lección </a:t>
            </a:r>
            <a:r>
              <a:rPr lang="es-FR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6. </a:t>
            </a:r>
            <a:r>
              <a:rPr lang="es-ES_tradnl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Calibri" panose="020F0502020204030204" pitchFamily="34" charset="0"/>
              </a:rPr>
              <a:t>Los aportes económicos que se dan en las iglesias………..</a:t>
            </a:r>
            <a:r>
              <a:rPr lang="es-FR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Página </a:t>
            </a: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29</a:t>
            </a:r>
            <a:endParaRPr lang="es-FR" sz="2400" b="1" dirty="0">
              <a:effectLst/>
              <a:highlight>
                <a:srgbClr val="FFFF00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Lección 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7.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_tradnl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 ¿Qué pasas si no doy los diezmos? ¿me condeno?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..  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Página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35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Lección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8.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_tradnl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Consideraciones sobre el diezmo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..  Página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43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Lección 9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_tradnl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El diezmo a través del tiempo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…………..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..   Página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47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"/>
            </a:pP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Servicio especial de clausura del estudio bíblico de mayordomía </a:t>
            </a:r>
            <a:endParaRPr lang="es-FR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9C95111-70F5-D58D-111D-4BA2AA78119D}"/>
              </a:ext>
            </a:extLst>
          </p:cNvPr>
          <p:cNvSpPr txBox="1"/>
          <p:nvPr/>
        </p:nvSpPr>
        <p:spPr>
          <a:xfrm>
            <a:off x="346841" y="513207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ÍNDICE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937921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F37A6971-1E75-FDD2-0B10-B315A6CF90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410" y="67700"/>
            <a:ext cx="10100842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FR" altLang="es-FR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LOS APORTES ECONÓMICOS QUE SE DAN EN LAS IGLESIAS</a:t>
            </a:r>
            <a:endParaRPr kumimoji="0" lang="es-FR" altLang="es-F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8B4BFAB2-012C-DD57-4EC3-6364869864B6}"/>
              </a:ext>
            </a:extLst>
          </p:cNvPr>
          <p:cNvSpPr txBox="1"/>
          <p:nvPr/>
        </p:nvSpPr>
        <p:spPr>
          <a:xfrm>
            <a:off x="3045373" y="981982"/>
            <a:ext cx="61012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"/>
              <a:tabLst>
                <a:tab pos="914400" algn="l"/>
              </a:tabLst>
            </a:pP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00FFFF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Votos.</a:t>
            </a:r>
            <a:endParaRPr lang="es-FR" sz="2400" dirty="0">
              <a:effectLst/>
              <a:highlight>
                <a:srgbClr val="00FFFF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2478B3DB-08F6-07D3-C0DA-686441EC597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7471"/>
          <a:stretch/>
        </p:blipFill>
        <p:spPr>
          <a:xfrm>
            <a:off x="0" y="1602827"/>
            <a:ext cx="3857625" cy="4288221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EDB0592D-DD9F-BBED-343F-230E780C8B19}"/>
              </a:ext>
            </a:extLst>
          </p:cNvPr>
          <p:cNvSpPr txBox="1"/>
          <p:nvPr/>
        </p:nvSpPr>
        <p:spPr>
          <a:xfrm>
            <a:off x="4085998" y="1659532"/>
            <a:ext cx="6101254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Terminamos orando en el nombre de Jesús.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endParaRPr lang="es-FR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415793BD-9BB3-F5E6-12A5-8F5F0F3AE9B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4159" y="2573814"/>
            <a:ext cx="5400040" cy="379984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28288181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942AF855-7130-A9E9-E7B0-EAB04F9E96D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964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63402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080FCD-30F4-4780-BADF-5DF30611C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C3C6650-570B-4B2D-BD89-E6FEB12AC0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AB88B9E4-7BD0-453A-BF74-88945217A8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88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2057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F37A6971-1E75-FDD2-0B10-B315A6CF90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410" y="67700"/>
            <a:ext cx="10100842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FR" altLang="es-FR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LOS APORTES ECONÓMICOS QUE SE DAN EN LAS IGLESIAS</a:t>
            </a:r>
            <a:endParaRPr kumimoji="0" lang="es-FR" altLang="es-F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DBAF67AA-56CC-31E4-5B59-73139FA71F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5785"/>
          <a:stretch/>
        </p:blipFill>
        <p:spPr>
          <a:xfrm>
            <a:off x="0" y="1311596"/>
            <a:ext cx="3857625" cy="4403834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0318F45F-F59A-6449-7806-6C5F96C79431}"/>
              </a:ext>
            </a:extLst>
          </p:cNvPr>
          <p:cNvSpPr txBox="1"/>
          <p:nvPr/>
        </p:nvSpPr>
        <p:spPr>
          <a:xfrm>
            <a:off x="4238297" y="1159022"/>
            <a:ext cx="7438696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"/>
            </a:pP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Las contribuciones 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económicas son normales en toda asociación civil o religiosa.</a:t>
            </a:r>
            <a:endParaRPr lang="es-FR" sz="24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"/>
            </a:pP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Toda contribución 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que se da en las iglesias son voluntarias.</a:t>
            </a:r>
            <a:endParaRPr lang="es-FR" sz="24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"/>
            </a:pP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Generalmente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los donativos y contribuciones se les llama según la biblia:</a:t>
            </a:r>
            <a:endParaRPr lang="es-FR" sz="24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742950" lvl="1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"/>
              <a:tabLst>
                <a:tab pos="914400" algn="l"/>
              </a:tabLst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Diezmos</a:t>
            </a:r>
            <a:endParaRPr lang="es-FR" sz="24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742950" lvl="1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"/>
              <a:tabLst>
                <a:tab pos="914400" algn="l"/>
              </a:tabLst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Ofrendas</a:t>
            </a:r>
            <a:endParaRPr lang="es-FR" sz="24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742950" lvl="1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"/>
              <a:tabLst>
                <a:tab pos="914400" algn="l"/>
              </a:tabLst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Primicias</a:t>
            </a:r>
            <a:endParaRPr lang="es-FR" sz="24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742950" lvl="1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"/>
              <a:tabLst>
                <a:tab pos="914400" algn="l"/>
              </a:tabLst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Votos</a:t>
            </a:r>
            <a:endParaRPr lang="es-FR" sz="24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1510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F37A6971-1E75-FDD2-0B10-B315A6CF90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410" y="67700"/>
            <a:ext cx="10100842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FR" altLang="es-FR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LOS APORTES ECONÓMICOS QUE SE DAN EN LAS IGLESIAS</a:t>
            </a:r>
            <a:endParaRPr kumimoji="0" lang="es-FR" altLang="es-F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DBAF67AA-56CC-31E4-5B59-73139FA71F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5785"/>
          <a:stretch/>
        </p:blipFill>
        <p:spPr>
          <a:xfrm>
            <a:off x="0" y="1311596"/>
            <a:ext cx="3857625" cy="4403834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1B92BF47-3FE0-706E-4498-F571476E25EE}"/>
              </a:ext>
            </a:extLst>
          </p:cNvPr>
          <p:cNvSpPr txBox="1"/>
          <p:nvPr/>
        </p:nvSpPr>
        <p:spPr>
          <a:xfrm>
            <a:off x="3075590" y="1383761"/>
            <a:ext cx="844374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0150" lvl="2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q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Ya hemos visto anteriormente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que el diezmo es el 10% que le pertenece a Dios, de toda la bendición que Dios nos da por medio de nuestros trabajos, él se reserva el 10% y </a:t>
            </a:r>
            <a:r>
              <a:rPr lang="es-ES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nos pide llevarlo a su casa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donde se alaba su nombre.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DC53902D-9A89-BECA-80ED-3C797FD7A0F8}"/>
              </a:ext>
            </a:extLst>
          </p:cNvPr>
          <p:cNvSpPr txBox="1"/>
          <p:nvPr/>
        </p:nvSpPr>
        <p:spPr>
          <a:xfrm>
            <a:off x="3712780" y="777766"/>
            <a:ext cx="61012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algn="just">
              <a:spcBef>
                <a:spcPts val="600"/>
              </a:spcBef>
              <a:spcAft>
                <a:spcPts val="600"/>
              </a:spcAft>
              <a:tabLst>
                <a:tab pos="914400" algn="l"/>
              </a:tabLst>
            </a:pPr>
            <a:r>
              <a:rPr lang="es-FR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Diezmos</a:t>
            </a: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. 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62BBAE2F-4743-37C4-C303-731303429C4D}"/>
              </a:ext>
            </a:extLst>
          </p:cNvPr>
          <p:cNvSpPr txBox="1"/>
          <p:nvPr/>
        </p:nvSpPr>
        <p:spPr>
          <a:xfrm>
            <a:off x="4427483" y="3600772"/>
            <a:ext cx="7260020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“Cuídate de no ofrecer tus holocaustos </a:t>
            </a:r>
            <a:r>
              <a:rPr lang="es-FR" sz="2400" b="1" i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en cualquier lugar que vieres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; sino que </a:t>
            </a:r>
            <a:r>
              <a:rPr lang="es-FR" sz="2400" b="1" i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en el lugar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que Jehová escogiere, en una de tus tribus, </a:t>
            </a:r>
            <a:r>
              <a:rPr lang="es-FR" sz="2400" b="1" i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allí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ofrecerás tus holocaustos, </a:t>
            </a:r>
            <a:r>
              <a:rPr lang="es-FR" sz="2400" b="1" i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y allí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harás todo lo que yo te mando.”</a:t>
            </a:r>
            <a:r>
              <a:rPr lang="es-FR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Deuteronomio 12:13:14</a:t>
            </a:r>
            <a:r>
              <a:rPr lang="es-FR" sz="2400" dirty="0">
                <a:effectLst/>
              </a:rPr>
              <a:t> </a:t>
            </a:r>
            <a:endParaRPr lang="es-FR" sz="2400" dirty="0"/>
          </a:p>
        </p:txBody>
      </p:sp>
    </p:spTree>
    <p:extLst>
      <p:ext uri="{BB962C8B-B14F-4D97-AF65-F5344CB8AC3E}">
        <p14:creationId xmlns:p14="http://schemas.microsoft.com/office/powerpoint/2010/main" val="26396299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F37A6971-1E75-FDD2-0B10-B315A6CF90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410" y="67700"/>
            <a:ext cx="10100842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FR" altLang="es-FR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LOS APORTES ECONÓMICOS QUE SE DAN EN LAS IGLESIAS</a:t>
            </a:r>
            <a:endParaRPr kumimoji="0" lang="es-FR" altLang="es-F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DBAF67AA-56CC-31E4-5B59-73139FA71F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5785"/>
          <a:stretch/>
        </p:blipFill>
        <p:spPr>
          <a:xfrm>
            <a:off x="0" y="1311596"/>
            <a:ext cx="3857625" cy="4403834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DC53902D-9A89-BECA-80ED-3C797FD7A0F8}"/>
              </a:ext>
            </a:extLst>
          </p:cNvPr>
          <p:cNvSpPr txBox="1"/>
          <p:nvPr/>
        </p:nvSpPr>
        <p:spPr>
          <a:xfrm>
            <a:off x="3712780" y="777766"/>
            <a:ext cx="61012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algn="just">
              <a:spcBef>
                <a:spcPts val="600"/>
              </a:spcBef>
              <a:spcAft>
                <a:spcPts val="600"/>
              </a:spcAft>
              <a:tabLst>
                <a:tab pos="914400" algn="l"/>
              </a:tabLst>
            </a:pPr>
            <a:r>
              <a:rPr lang="es-FR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Diezmos</a:t>
            </a: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. 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BE723556-59C2-DF8F-D841-2B9D63A193CF}"/>
              </a:ext>
            </a:extLst>
          </p:cNvPr>
          <p:cNvSpPr txBox="1"/>
          <p:nvPr/>
        </p:nvSpPr>
        <p:spPr>
          <a:xfrm>
            <a:off x="3045372" y="1628029"/>
            <a:ext cx="869468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43000" lvl="2" indent="-2286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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Los diezmos sirven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principalmente para el sostenimiento del ministerio pastoral y su familia, también para el avance del trabajo misionero nacional.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8D06C17D-F9C9-2D21-7B11-0D90790194A1}"/>
              </a:ext>
            </a:extLst>
          </p:cNvPr>
          <p:cNvSpPr txBox="1"/>
          <p:nvPr/>
        </p:nvSpPr>
        <p:spPr>
          <a:xfrm>
            <a:off x="4227787" y="3796216"/>
            <a:ext cx="7512268" cy="12772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“Así también </a:t>
            </a:r>
            <a:r>
              <a:rPr lang="es-FR" sz="2400" b="1" i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ordenó el Señor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a los que anuncian el evangelio, que </a:t>
            </a:r>
            <a:r>
              <a:rPr lang="es-FR" sz="2400" b="1" i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vivan</a:t>
            </a:r>
            <a:r>
              <a:rPr lang="es-FR" sz="2400" b="1" i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del evangelio.”</a:t>
            </a:r>
            <a:endParaRPr lang="es-FR" sz="24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s-FR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 Corintios 9:14</a:t>
            </a:r>
            <a:r>
              <a:rPr lang="es-FR" sz="2400" dirty="0">
                <a:effectLst/>
              </a:rPr>
              <a:t> </a:t>
            </a:r>
            <a:endParaRPr lang="es-FR" sz="2400" dirty="0"/>
          </a:p>
        </p:txBody>
      </p:sp>
    </p:spTree>
    <p:extLst>
      <p:ext uri="{BB962C8B-B14F-4D97-AF65-F5344CB8AC3E}">
        <p14:creationId xmlns:p14="http://schemas.microsoft.com/office/powerpoint/2010/main" val="38288019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F37A6971-1E75-FDD2-0B10-B315A6CF90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410" y="67700"/>
            <a:ext cx="10100842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FR" altLang="es-FR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LOS APORTES ECONÓMICOS QUE SE DAN EN LAS IGLESIAS</a:t>
            </a:r>
            <a:endParaRPr kumimoji="0" lang="es-FR" altLang="es-F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DBAF67AA-56CC-31E4-5B59-73139FA71F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5785"/>
          <a:stretch/>
        </p:blipFill>
        <p:spPr>
          <a:xfrm>
            <a:off x="0" y="1311596"/>
            <a:ext cx="3857625" cy="4403834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93674053-1652-A719-144A-DF54D8DF7227}"/>
              </a:ext>
            </a:extLst>
          </p:cNvPr>
          <p:cNvSpPr txBox="1"/>
          <p:nvPr/>
        </p:nvSpPr>
        <p:spPr>
          <a:xfrm>
            <a:off x="3857625" y="1054765"/>
            <a:ext cx="61012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"/>
              <a:tabLst>
                <a:tab pos="914400" algn="l"/>
              </a:tabLst>
            </a:pP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O</a:t>
            </a:r>
            <a:r>
              <a:rPr lang="es-FR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frendas. </a:t>
            </a:r>
            <a:endParaRPr lang="es-FR" sz="2400" dirty="0">
              <a:effectLst/>
              <a:highlight>
                <a:srgbClr val="FFFF00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535F0BBC-B8C9-B871-A253-1708CCCB1B24}"/>
              </a:ext>
            </a:extLst>
          </p:cNvPr>
          <p:cNvSpPr txBox="1"/>
          <p:nvPr/>
        </p:nvSpPr>
        <p:spPr>
          <a:xfrm>
            <a:off x="3045372" y="1773261"/>
            <a:ext cx="8589579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43000" lvl="2" indent="-2286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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Son contribuciones voluntarias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que se dan en las reuniones de culto y grupos de células, éstas no tienen un valor fijo, ni porcentajes, </a:t>
            </a: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su cantidad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está definida por lo que cada uno proponga en su corazón.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C6610058-399B-FDA4-6C17-2BCE118F5D4C}"/>
              </a:ext>
            </a:extLst>
          </p:cNvPr>
          <p:cNvSpPr txBox="1"/>
          <p:nvPr/>
        </p:nvSpPr>
        <p:spPr>
          <a:xfrm>
            <a:off x="4196255" y="3969084"/>
            <a:ext cx="7438695" cy="16466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“Cada uno dé como </a:t>
            </a:r>
            <a:r>
              <a:rPr lang="es-FR" sz="2400" b="1" i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propuso</a:t>
            </a:r>
            <a:r>
              <a:rPr lang="es-FR" sz="2400" b="1" i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en su corazón: no con tristeza, ni por necesidad, porque Dios ama al</a:t>
            </a:r>
            <a:r>
              <a:rPr lang="es-FR" sz="2400" b="1" i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dador 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alegre.”</a:t>
            </a:r>
            <a:endParaRPr lang="es-FR" sz="2400" i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es-FR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 Corintios 9:7</a:t>
            </a:r>
            <a:r>
              <a:rPr lang="es-FR" sz="24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F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57013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F37A6971-1E75-FDD2-0B10-B315A6CF90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410" y="67700"/>
            <a:ext cx="10100842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FR" altLang="es-FR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LOS APORTES ECONÓMICOS QUE SE DAN EN LAS IGLESIAS</a:t>
            </a:r>
            <a:endParaRPr kumimoji="0" lang="es-FR" altLang="es-F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DBAF67AA-56CC-31E4-5B59-73139FA71F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5785"/>
          <a:stretch/>
        </p:blipFill>
        <p:spPr>
          <a:xfrm>
            <a:off x="0" y="1311596"/>
            <a:ext cx="3857625" cy="4403834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93674053-1652-A719-144A-DF54D8DF7227}"/>
              </a:ext>
            </a:extLst>
          </p:cNvPr>
          <p:cNvSpPr txBox="1"/>
          <p:nvPr/>
        </p:nvSpPr>
        <p:spPr>
          <a:xfrm>
            <a:off x="3857625" y="1054765"/>
            <a:ext cx="61012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"/>
              <a:tabLst>
                <a:tab pos="914400" algn="l"/>
              </a:tabLst>
            </a:pP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O</a:t>
            </a:r>
            <a:r>
              <a:rPr lang="es-FR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frendas. </a:t>
            </a:r>
            <a:endParaRPr lang="es-FR" sz="2400" dirty="0">
              <a:effectLst/>
              <a:highlight>
                <a:srgbClr val="FFFF00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70A9FCC4-B364-07EF-545E-E6AC61CF7619}"/>
              </a:ext>
            </a:extLst>
          </p:cNvPr>
          <p:cNvSpPr txBox="1"/>
          <p:nvPr/>
        </p:nvSpPr>
        <p:spPr>
          <a:xfrm>
            <a:off x="3857624" y="2041830"/>
            <a:ext cx="8082127" cy="32008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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Las ofrendas sirven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para el avance y </a:t>
            </a:r>
            <a:r>
              <a:rPr lang="es-ES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mantenimiento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de la </a:t>
            </a:r>
            <a:r>
              <a:rPr lang="es-ES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obra misionera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local ya que como toda organización tiene gastos fijos y eventuales que deben ser cubiertos.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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La iglesia del Señor no tiene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financiamiento extranjero ni de tipo gubernamental, se sostiene por el poder de Dios manifestado en los corazones </a:t>
            </a: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fieles del pueblo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congregante.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7418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F37A6971-1E75-FDD2-0B10-B315A6CF90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410" y="67700"/>
            <a:ext cx="10100842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FR" altLang="es-FR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LOS APORTES ECONÓMICOS QUE SE DAN EN LAS IGLESIAS</a:t>
            </a:r>
            <a:endParaRPr kumimoji="0" lang="es-FR" altLang="es-F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DBAF67AA-56CC-31E4-5B59-73139FA71F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5785"/>
          <a:stretch/>
        </p:blipFill>
        <p:spPr>
          <a:xfrm>
            <a:off x="0" y="1311596"/>
            <a:ext cx="3857625" cy="4403834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93674053-1652-A719-144A-DF54D8DF7227}"/>
              </a:ext>
            </a:extLst>
          </p:cNvPr>
          <p:cNvSpPr txBox="1"/>
          <p:nvPr/>
        </p:nvSpPr>
        <p:spPr>
          <a:xfrm>
            <a:off x="3857625" y="1054765"/>
            <a:ext cx="61012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"/>
              <a:tabLst>
                <a:tab pos="914400" algn="l"/>
              </a:tabLst>
            </a:pP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O</a:t>
            </a:r>
            <a:r>
              <a:rPr lang="es-FR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frendas. </a:t>
            </a:r>
            <a:endParaRPr lang="es-FR" sz="2400" dirty="0">
              <a:effectLst/>
              <a:highlight>
                <a:srgbClr val="FFFF00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5A79FC21-9F28-58F2-C7B5-C1279ADA2A5F}"/>
              </a:ext>
            </a:extLst>
          </p:cNvPr>
          <p:cNvSpPr txBox="1"/>
          <p:nvPr/>
        </p:nvSpPr>
        <p:spPr>
          <a:xfrm>
            <a:off x="3998087" y="2831100"/>
            <a:ext cx="780120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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Respecto a la ofrenda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 es </a:t>
            </a:r>
            <a:r>
              <a:rPr lang="es-ES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la cantidad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lo que ve el Señor </a:t>
            </a:r>
            <a:r>
              <a:rPr lang="es-ES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sino el corazón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con el que se da y se debe saber a quién se le da, no es a la iglesia, ni al pastor, sino que las ofrendas son de Dios.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461089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1049</TotalTime>
  <Words>2084</Words>
  <Application>Microsoft Macintosh PowerPoint</Application>
  <PresentationFormat>Panorámica</PresentationFormat>
  <Paragraphs>158</Paragraphs>
  <Slides>32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32</vt:i4>
      </vt:variant>
    </vt:vector>
  </HeadingPairs>
  <TitlesOfParts>
    <vt:vector size="39" baseType="lpstr">
      <vt:lpstr>Arial</vt:lpstr>
      <vt:lpstr>Calibri</vt:lpstr>
      <vt:lpstr>Calibri Light</vt:lpstr>
      <vt:lpstr>Georgia</vt:lpstr>
      <vt:lpstr>Times New Roman</vt:lpstr>
      <vt:lpstr>Wingdings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ELÍAS PÁEZ</dc:creator>
  <cp:lastModifiedBy>Microsoft Office User</cp:lastModifiedBy>
  <cp:revision>60</cp:revision>
  <dcterms:created xsi:type="dcterms:W3CDTF">2019-11-12T17:48:48Z</dcterms:created>
  <dcterms:modified xsi:type="dcterms:W3CDTF">2025-02-17T12:35:42Z</dcterms:modified>
</cp:coreProperties>
</file>